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6" r:id="rId4"/>
    <p:sldId id="264" r:id="rId5"/>
    <p:sldId id="259" r:id="rId6"/>
    <p:sldId id="265" r:id="rId7"/>
    <p:sldId id="262" r:id="rId8"/>
    <p:sldId id="271" r:id="rId9"/>
    <p:sldId id="272" r:id="rId10"/>
    <p:sldId id="273" r:id="rId11"/>
    <p:sldId id="274" r:id="rId12"/>
    <p:sldId id="267" r:id="rId13"/>
    <p:sldId id="268" r:id="rId14"/>
    <p:sldId id="270" r:id="rId15"/>
    <p:sldId id="269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358" autoAdjust="0"/>
  </p:normalViewPr>
  <p:slideViewPr>
    <p:cSldViewPr snapToGrid="0">
      <p:cViewPr varScale="1">
        <p:scale>
          <a:sx n="56" d="100"/>
          <a:sy n="56" d="100"/>
        </p:scale>
        <p:origin x="6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F6D9B-FDCA-4F07-8D40-5E8F27B0CA55}" type="datetimeFigureOut">
              <a:rPr lang="en-GB" smtClean="0"/>
              <a:t>10/05/2019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92EEC-E414-4FAA-BBBC-8491AFEA29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095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101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243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9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526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177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29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65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325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92EEC-E414-4FAA-BBBC-8491AFEA296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84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333" y="1"/>
            <a:ext cx="11531600" cy="15240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BIPOLAR </a:t>
            </a:r>
            <a:endParaRPr lang="en-GB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1347" y="2796179"/>
            <a:ext cx="8915399" cy="3079688"/>
          </a:xfrm>
        </p:spPr>
        <p:txBody>
          <a:bodyPr/>
          <a:lstStyle/>
          <a:p>
            <a:pPr algn="ctr"/>
            <a:r>
              <a:rPr lang="en-GB" dirty="0" smtClean="0"/>
              <a:t>Name: </a:t>
            </a:r>
          </a:p>
          <a:p>
            <a:pPr algn="ctr"/>
            <a:r>
              <a:rPr lang="en-GB" dirty="0" smtClean="0"/>
              <a:t>Institutional Affiliation:</a:t>
            </a:r>
          </a:p>
          <a:p>
            <a:pPr algn="ctr"/>
            <a:r>
              <a:rPr lang="en-GB" dirty="0" smtClean="0"/>
              <a:t>Course: </a:t>
            </a:r>
          </a:p>
          <a:p>
            <a:pPr algn="ctr"/>
            <a:r>
              <a:rPr lang="en-GB" dirty="0" smtClean="0"/>
              <a:t>Date: 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268" y="135467"/>
            <a:ext cx="2675466" cy="199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2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191" y="0"/>
            <a:ext cx="8911687" cy="128089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37733"/>
            <a:ext cx="8915400" cy="5520267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Bipolar disorder is also known as manic depression. It is a treatable </a:t>
            </a:r>
            <a:r>
              <a:rPr lang="en-GB" sz="3200" dirty="0" smtClean="0"/>
              <a:t>illness </a:t>
            </a:r>
            <a:r>
              <a:rPr lang="en-GB" sz="3200" dirty="0"/>
              <a:t>marked by extreme changes in mood, thought, energy and </a:t>
            </a:r>
            <a:r>
              <a:rPr lang="en-GB" sz="3200" dirty="0" smtClean="0"/>
              <a:t>behaviour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It </a:t>
            </a:r>
            <a:r>
              <a:rPr lang="en-GB" sz="3200" dirty="0"/>
              <a:t>has symptoms of Mania: </a:t>
            </a:r>
            <a:r>
              <a:rPr lang="en-GB" sz="3200" dirty="0" smtClean="0"/>
              <a:t>The </a:t>
            </a:r>
            <a:r>
              <a:rPr lang="en-GB" sz="3200" dirty="0"/>
              <a:t>"Highs" of Bipolar Disorder </a:t>
            </a:r>
            <a:r>
              <a:rPr lang="en-GB" sz="3200" dirty="0" smtClean="0"/>
              <a:t>and </a:t>
            </a:r>
            <a:r>
              <a:rPr lang="en-GB" sz="3200" dirty="0"/>
              <a:t>Depression: The "Lows" of Bipolar Disorder. These changes in </a:t>
            </a:r>
            <a:r>
              <a:rPr lang="en-GB" sz="3200" dirty="0" smtClean="0"/>
              <a:t>mood</a:t>
            </a:r>
            <a:r>
              <a:rPr lang="en-GB" sz="3200" dirty="0"/>
              <a:t>, or "mood swings" are intense and can last for hours, days, weeks </a:t>
            </a:r>
            <a:r>
              <a:rPr lang="en-GB" sz="3200" dirty="0" smtClean="0"/>
              <a:t>or </a:t>
            </a:r>
            <a:r>
              <a:rPr lang="en-GB" sz="3200" dirty="0"/>
              <a:t>even </a:t>
            </a:r>
            <a:r>
              <a:rPr lang="en-GB" sz="3200" dirty="0" smtClean="0"/>
              <a:t>months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Bipolar disorder is the sixth leading cause of disability in the </a:t>
            </a:r>
            <a:r>
              <a:rPr lang="en-GB" sz="3200" dirty="0" smtClean="0"/>
              <a:t>world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Contrary to popular belief, as many men have this disorder as </a:t>
            </a:r>
            <a:r>
              <a:rPr lang="en-GB" sz="3200" dirty="0" smtClean="0"/>
              <a:t>women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As many as one in five patients with bipolar disorder complete suicide</a:t>
            </a:r>
            <a:endParaRPr lang="en-GB" sz="3200" dirty="0" smtClean="0"/>
          </a:p>
          <a:p>
            <a:pPr>
              <a:buFont typeface="Wingdings" panose="05000000000000000000" pitchFamily="2" charset="2"/>
              <a:buChar char="v"/>
            </a:pPr>
            <a:endParaRPr lang="en-GB" sz="32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83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 of Bipolar Disorder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0133" y="2184400"/>
            <a:ext cx="10549467" cy="43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152400"/>
            <a:ext cx="8911687" cy="9482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Symptoms of Depression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8400" y="1100667"/>
            <a:ext cx="7264400" cy="481055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Prolonged sadness or unexplained crying </a:t>
            </a:r>
            <a:r>
              <a:rPr lang="en-GB" sz="3200" dirty="0" smtClean="0"/>
              <a:t>spells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Loss </a:t>
            </a:r>
            <a:r>
              <a:rPr lang="en-GB" sz="3200" dirty="0"/>
              <a:t>of appetite and changes in sleep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patterns with sleeping far too much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Irritability</a:t>
            </a:r>
            <a:r>
              <a:rPr lang="en-GB" sz="3200" dirty="0"/>
              <a:t>, anger, worry, agitation, anxiety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Pessimism</a:t>
            </a:r>
            <a:r>
              <a:rPr lang="en-GB" sz="3200" dirty="0"/>
              <a:t>, indifference, defeat, feelings of </a:t>
            </a:r>
            <a:r>
              <a:rPr lang="en-GB" sz="3200" dirty="0" smtClean="0"/>
              <a:t>impending </a:t>
            </a:r>
            <a:r>
              <a:rPr lang="en-GB" sz="3200" dirty="0"/>
              <a:t>doom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233569" y="1617133"/>
            <a:ext cx="3806031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Symptoms of Depression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33" y="1371601"/>
            <a:ext cx="10217679" cy="514773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Loss of energy, lethargic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Feelings </a:t>
            </a:r>
            <a:r>
              <a:rPr lang="en-GB" sz="3200" dirty="0"/>
              <a:t>of guilt, worthlessness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Having </a:t>
            </a:r>
            <a:r>
              <a:rPr lang="en-GB" sz="3200" dirty="0"/>
              <a:t>problems focusing, remembering,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and making </a:t>
            </a:r>
            <a:r>
              <a:rPr lang="en-GB" sz="3200" dirty="0" smtClean="0"/>
              <a:t>decisions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Unable to enjoy things anymore, social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withdrawal and isolation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>
              <a:buFont typeface="Wingdings" panose="05000000000000000000" pitchFamily="2" charset="2"/>
              <a:buChar char="Ø"/>
            </a:pPr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66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2688" y="1"/>
            <a:ext cx="8911687" cy="965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Symptoms of Mania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00" y="965201"/>
            <a:ext cx="5175876" cy="494602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Excessive energy, racing thoughts and rapid talking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Denial </a:t>
            </a:r>
            <a:r>
              <a:rPr lang="en-GB" sz="3200" dirty="0"/>
              <a:t>that anything is wrong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Extreme </a:t>
            </a:r>
            <a:r>
              <a:rPr lang="en-GB" sz="3200" dirty="0"/>
              <a:t>“high” or euphoric feelings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Easily </a:t>
            </a:r>
            <a:r>
              <a:rPr lang="en-GB" sz="3200" dirty="0"/>
              <a:t>irritated or distracted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Decreased </a:t>
            </a:r>
            <a:r>
              <a:rPr lang="en-GB" sz="3200" dirty="0"/>
              <a:t>need for sleep – possibly days with little or no sleep without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feeling tired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38344" y="2424113"/>
            <a:ext cx="3294856" cy="31813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02601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06400"/>
            <a:ext cx="8911687" cy="558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Symptoms of Mania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733" y="965200"/>
            <a:ext cx="9912879" cy="601133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Unrealistic beliefs in one’s ability and powers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Unusually </a:t>
            </a:r>
            <a:r>
              <a:rPr lang="en-GB" sz="3200" dirty="0"/>
              <a:t>poor judgment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Sustained</a:t>
            </a:r>
            <a:r>
              <a:rPr lang="en-GB" sz="3200" dirty="0"/>
              <a:t>, unusual </a:t>
            </a:r>
            <a:r>
              <a:rPr lang="en-GB" sz="3200" dirty="0" err="1"/>
              <a:t>behavior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Unusual </a:t>
            </a:r>
            <a:r>
              <a:rPr lang="en-GB" sz="3200" dirty="0"/>
              <a:t>sexual drive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Abuse </a:t>
            </a:r>
            <a:r>
              <a:rPr lang="en-GB" sz="3200" dirty="0"/>
              <a:t>of drugs and alcohol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Provocative</a:t>
            </a:r>
            <a:r>
              <a:rPr lang="en-GB" sz="3200" dirty="0"/>
              <a:t>, intrusive, or aggressive </a:t>
            </a:r>
            <a:r>
              <a:rPr lang="en-GB" sz="3200" dirty="0" err="1"/>
              <a:t>behavior</a:t>
            </a:r>
            <a:endParaRPr lang="en-GB" sz="3200" dirty="0"/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05848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"/>
            <a:ext cx="8911687" cy="8636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b="1" dirty="0" smtClean="0"/>
              <a:t>Risk Factors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49867"/>
            <a:ext cx="8915400" cy="486135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History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of adult bipolar patients (majority of children of bipolar adults do not have a diagnosable bipolar disorder)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influence ( multiple genes affecting activation of areas of the brain such as the amygdala development of bipolar disorder no single gene is either necessary or sufficient cause)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studies suggest that environmental influences play a role.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life events, family relationships, parenting styles, social difficulty with peers and poor social support.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4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86268"/>
            <a:ext cx="8911687" cy="89746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Assessment Tools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9600" y="1083734"/>
            <a:ext cx="9625012" cy="577426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Structured Diagnostic Interviews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Mania Rating Scales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severity of abnormality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Behavioral Inventory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 and report measure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symptoms of depression, hypomania, mania, and mixed mood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Observational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Mood Chart (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note when mood changes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274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"/>
            <a:ext cx="8911687" cy="8636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733" y="863602"/>
            <a:ext cx="10278007" cy="572346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Requires a multimodal approach to the disorder itself as well as co-occurring difficulties and the  considerable involvement of the family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Hospitalization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 risk of harm or suicide, level of support of family, need for medical supervision of medication)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Pharmacotherapy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for manic episodes 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depends on severity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suicidal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homicidal or aggressive behavior, psychotic features, poor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judgement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which places themselves or others at risk to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harmed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Antidepressants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are used with caution for depressive aspects because it has been reported to destabilize patients mood or incite a manic episode. 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482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18533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354667"/>
            <a:ext cx="8915400" cy="516615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Psychoeducation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seeks to educate patient and family on the disorder  and important component of intervention.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and Family Therapy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educate on treatment, disorder and cognitive behavioral elements.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Dialectical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behavior therapy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focuses on emotional dysregulation, psychoeducation, and behavioral therapies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techniques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to help family members focus on awareness and gain an increased sense of control over thoughts and emotions 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58793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18534"/>
            <a:ext cx="8911687" cy="914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dirty="0" smtClean="0"/>
              <a:t>Mortality and Morbidity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67" y="1032934"/>
            <a:ext cx="9641945" cy="48782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Bipolar disorder is a neurobiological brain disorder that affects approximately 2.3 million </a:t>
            </a:r>
            <a:r>
              <a:rPr lang="en-GB" sz="3200" dirty="0" smtClean="0"/>
              <a:t>Australians </a:t>
            </a:r>
            <a:r>
              <a:rPr lang="en-GB" sz="3200" dirty="0"/>
              <a:t>today, or almost 1 percent of the </a:t>
            </a:r>
            <a:r>
              <a:rPr lang="en-GB" sz="3200" dirty="0" smtClean="0"/>
              <a:t>population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Bipolar disorder has significant mortality and morbidity rates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 smtClean="0"/>
              <a:t>Roughly 25-50 percent of the people with bipolar disorder usually attempt suicide as well as 11 percent often commit suicide 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0635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Services Available to Manage Bipolar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18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b="1" dirty="0" smtClean="0">
                <a:solidFill>
                  <a:schemeClr val="bg1">
                    <a:lumMod val="50000"/>
                  </a:schemeClr>
                </a:solidFill>
              </a:rPr>
              <a:t>Black Dog Institute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This organisation specialises in depression and bipolar </a:t>
            </a: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disorder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They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have information about bipolar disorder, including self-tests and suggested actions that you can </a:t>
            </a: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take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They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also offer assessments over the </a:t>
            </a:r>
            <a:r>
              <a:rPr lang="en-GB" sz="3200" dirty="0" smtClean="0">
                <a:solidFill>
                  <a:schemeClr val="bg1">
                    <a:lumMod val="50000"/>
                  </a:schemeClr>
                </a:solidFill>
              </a:rPr>
              <a:t>phone 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</a:rPr>
              <a:t>for people in rural areas with a GP referral</a:t>
            </a:r>
          </a:p>
        </p:txBody>
      </p:sp>
    </p:spTree>
    <p:extLst>
      <p:ext uri="{BB962C8B-B14F-4D97-AF65-F5344CB8AC3E}">
        <p14:creationId xmlns:p14="http://schemas.microsoft.com/office/powerpoint/2010/main" val="2238556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Services Available to Manage </a:t>
            </a:r>
            <a:r>
              <a:rPr lang="en-GB" dirty="0" smtClean="0"/>
              <a:t>Bipolar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b="1" dirty="0"/>
              <a:t>SANE </a:t>
            </a:r>
            <a:r>
              <a:rPr lang="en-GB" sz="3200" b="1" dirty="0" smtClean="0"/>
              <a:t>Australia</a:t>
            </a:r>
            <a:r>
              <a:rPr lang="en-GB" sz="3200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This </a:t>
            </a:r>
            <a:r>
              <a:rPr lang="en-GB" sz="3200" dirty="0"/>
              <a:t>national mental health organisation provides information and resources for bipolar </a:t>
            </a:r>
            <a:r>
              <a:rPr lang="en-GB" sz="3200" dirty="0" smtClean="0"/>
              <a:t>disorder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 </a:t>
            </a:r>
            <a:r>
              <a:rPr lang="en-GB" sz="3200" b="1" dirty="0"/>
              <a:t>Health </a:t>
            </a:r>
            <a:r>
              <a:rPr lang="en-GB" sz="3200" b="1" dirty="0" smtClean="0"/>
              <a:t>Direct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 </a:t>
            </a:r>
            <a:r>
              <a:rPr lang="en-GB" sz="3200" dirty="0"/>
              <a:t>This government health information service provides a general overview of bipolar disorder and links to additional </a:t>
            </a:r>
            <a:r>
              <a:rPr lang="en-GB" sz="3200" dirty="0" smtClean="0"/>
              <a:t>services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19706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Services Available to Manage </a:t>
            </a:r>
            <a:r>
              <a:rPr lang="en-GB" dirty="0" smtClean="0"/>
              <a:t>Bipolar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b="1" dirty="0" smtClean="0"/>
              <a:t>Mood Swings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 smtClean="0"/>
              <a:t>A </a:t>
            </a:r>
            <a:r>
              <a:rPr lang="en-GB" sz="3200" dirty="0"/>
              <a:t>source of information on how to help yourself or a loved one, questionnaires, definitions and resources, as well as chat rooms and a discussion </a:t>
            </a:r>
            <a:r>
              <a:rPr lang="en-GB" sz="3200" dirty="0" smtClean="0"/>
              <a:t>board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7795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52399"/>
            <a:ext cx="8911687" cy="1303867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dirty="0" smtClean="0"/>
              <a:t>Analysis of the data from Mortality and Morbidity </a:t>
            </a:r>
            <a:r>
              <a:rPr lang="en-GB" b="1" dirty="0" smtClean="0"/>
              <a:t>Rate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56266"/>
            <a:ext cx="9523412" cy="445495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It is estimated that around one in 50 Australians develops this illness, which affects men and women </a:t>
            </a:r>
            <a:r>
              <a:rPr lang="en-GB" sz="2400" dirty="0" smtClean="0"/>
              <a:t>equally .Most </a:t>
            </a:r>
            <a:r>
              <a:rPr lang="en-GB" sz="2400" dirty="0"/>
              <a:t>of those affected are aged in their 20s when first </a:t>
            </a:r>
            <a:r>
              <a:rPr lang="en-GB" sz="2400" dirty="0" smtClean="0"/>
              <a:t>diagnosed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/>
              <a:t>Bipolar </a:t>
            </a:r>
            <a:r>
              <a:rPr lang="en-GB" sz="2400" dirty="0"/>
              <a:t>I disorder may be experienced by up to 1% Australians over their lifetime (there being no gender difference). </a:t>
            </a:r>
            <a:endParaRPr lang="en-GB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/>
              <a:t>The </a:t>
            </a:r>
            <a:r>
              <a:rPr lang="en-GB" sz="2400" dirty="0"/>
              <a:t>lifetime risk of Bipolar II disorder is up to 5% (with rates higher in women</a:t>
            </a:r>
            <a:r>
              <a:rPr lang="en-GB" sz="2400" dirty="0" smtClean="0"/>
              <a:t>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/>
              <a:t>Early </a:t>
            </a:r>
            <a:r>
              <a:rPr lang="en-GB" sz="2400" dirty="0"/>
              <a:t>onset of bipolar disorder in childhood is rare. The most common risk period is in mid to late adolescence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86918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dirty="0" smtClean="0"/>
              <a:t>Geddes</a:t>
            </a:r>
            <a:r>
              <a:rPr lang="en-GB" dirty="0"/>
              <a:t>, J. R., &amp; </a:t>
            </a:r>
            <a:r>
              <a:rPr lang="en-GB" dirty="0" err="1"/>
              <a:t>Miklowitz</a:t>
            </a:r>
            <a:r>
              <a:rPr lang="en-GB" dirty="0"/>
              <a:t>, D. J. (2013). Treatment of bipolar disorder. </a:t>
            </a:r>
            <a:r>
              <a:rPr lang="en-GB" i="1" dirty="0"/>
              <a:t>The lancet</a:t>
            </a:r>
            <a:r>
              <a:rPr lang="en-GB" dirty="0"/>
              <a:t>, </a:t>
            </a:r>
            <a:r>
              <a:rPr lang="en-GB" i="1" dirty="0"/>
              <a:t>381</a:t>
            </a:r>
            <a:r>
              <a:rPr lang="en-GB" dirty="0"/>
              <a:t>(9878), 1672-1682</a:t>
            </a:r>
            <a:r>
              <a:rPr lang="en-GB" dirty="0" smtClean="0"/>
              <a:t>.</a:t>
            </a:r>
          </a:p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dirty="0" err="1" smtClean="0"/>
              <a:t>Merikangas</a:t>
            </a:r>
            <a:r>
              <a:rPr lang="en-GB" dirty="0"/>
              <a:t>, K. R., Jin, R., He, J. P., Kessler, R. C., Lee, S., Sampson, N. A., ... &amp; </a:t>
            </a:r>
            <a:r>
              <a:rPr lang="en-GB" dirty="0" err="1"/>
              <a:t>Ladea</a:t>
            </a:r>
            <a:r>
              <a:rPr lang="en-GB" dirty="0"/>
              <a:t>, M. (2011). Prevalence and correlates of bipolar spectrum disorder in the world mental health survey initiative. </a:t>
            </a:r>
            <a:r>
              <a:rPr lang="en-GB" i="1" dirty="0"/>
              <a:t>Archives of general psychiatry</a:t>
            </a:r>
            <a:r>
              <a:rPr lang="en-GB" dirty="0"/>
              <a:t>, </a:t>
            </a:r>
            <a:r>
              <a:rPr lang="en-GB" i="1" dirty="0"/>
              <a:t>68</a:t>
            </a:r>
            <a:r>
              <a:rPr lang="en-GB" dirty="0"/>
              <a:t>(3), 241-251</a:t>
            </a:r>
            <a:r>
              <a:rPr lang="en-GB" dirty="0" smtClean="0"/>
              <a:t>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endParaRPr lang="en-GB" dirty="0"/>
          </a:p>
          <a:p>
            <a:pPr marL="180000" indent="-972000">
              <a:lnSpc>
                <a:spcPct val="200000"/>
              </a:lnSpc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331940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1254</TotalTime>
  <Words>867</Words>
  <Application>Microsoft Office PowerPoint</Application>
  <PresentationFormat>Widescreen</PresentationFormat>
  <Paragraphs>102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</vt:lpstr>
      <vt:lpstr>Wingdings 3</vt:lpstr>
      <vt:lpstr>Wisp</vt:lpstr>
      <vt:lpstr>BIPOLAR </vt:lpstr>
      <vt:lpstr>Introduction </vt:lpstr>
      <vt:lpstr>Classification of Bipolar Disorder </vt:lpstr>
      <vt:lpstr>Symptoms of Depression </vt:lpstr>
      <vt:lpstr>Symptoms of Depression </vt:lpstr>
      <vt:lpstr>Symptoms of Mania</vt:lpstr>
      <vt:lpstr>Symptoms of Mania </vt:lpstr>
      <vt:lpstr>Risk Factors </vt:lpstr>
      <vt:lpstr>Assessment Tools </vt:lpstr>
      <vt:lpstr>Treatment </vt:lpstr>
      <vt:lpstr>Treatment </vt:lpstr>
      <vt:lpstr>Mortality and Morbidity </vt:lpstr>
      <vt:lpstr>Services Available to Manage Bipolar </vt:lpstr>
      <vt:lpstr>Services Available to Manage Bipolar</vt:lpstr>
      <vt:lpstr>Services Available to Manage Bipolar</vt:lpstr>
      <vt:lpstr>Analysis of the data from Mortality and Morbidity Rate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COACH’S ACQUISITION OF KATE SPADE ANALYSIS</dc:title>
  <dc:creator>Dennis Menge</dc:creator>
  <cp:lastModifiedBy>Dennis Menge</cp:lastModifiedBy>
  <cp:revision>32</cp:revision>
  <dcterms:created xsi:type="dcterms:W3CDTF">2018-09-11T12:30:33Z</dcterms:created>
  <dcterms:modified xsi:type="dcterms:W3CDTF">2019-05-11T02:02:46Z</dcterms:modified>
</cp:coreProperties>
</file>